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8"/>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7" r:id="rId21"/>
    <p:sldId id="326" r:id="rId22"/>
    <p:sldId id="320" r:id="rId23"/>
    <p:sldId id="341" r:id="rId24"/>
    <p:sldId id="330" r:id="rId25"/>
    <p:sldId id="307" r:id="rId26"/>
    <p:sldId id="304" r:id="rId27"/>
    <p:sldId id="306" r:id="rId28"/>
    <p:sldId id="312" r:id="rId29"/>
    <p:sldId id="319" r:id="rId30"/>
    <p:sldId id="328" r:id="rId31"/>
    <p:sldId id="333" r:id="rId32"/>
    <p:sldId id="313" r:id="rId33"/>
    <p:sldId id="331" r:id="rId34"/>
    <p:sldId id="332" r:id="rId35"/>
    <p:sldId id="324" r:id="rId36"/>
    <p:sldId id="325" r:id="rId37"/>
    <p:sldId id="329" r:id="rId38"/>
    <p:sldId id="334" r:id="rId39"/>
    <p:sldId id="335" r:id="rId40"/>
    <p:sldId id="336" r:id="rId41"/>
    <p:sldId id="318" r:id="rId42"/>
    <p:sldId id="337" r:id="rId43"/>
    <p:sldId id="338" r:id="rId44"/>
    <p:sldId id="339" r:id="rId45"/>
    <p:sldId id="340" r:id="rId46"/>
    <p:sldId id="314" r:id="rId47"/>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34305" autoAdjust="0"/>
  </p:normalViewPr>
  <p:slideViewPr>
    <p:cSldViewPr>
      <p:cViewPr varScale="1">
        <p:scale>
          <a:sx n="23" d="100"/>
          <a:sy n="23" d="100"/>
        </p:scale>
        <p:origin x="2672" y="24"/>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unfässt die Szenenrekonstruktion und Kamerakalibrierung aus heterogenen stereoskopischen Bildquellen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dieser Programme ist es Maschine die fähigkkeit beizubringen räumliche objekte erkennen zu können und anhand dieser Entscheidungen zu treffen</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Szenenrekonstruktion und die Kamerakalibrierung sind Themenbereiche der Computer </a:t>
            </a:r>
            <a:r>
              <a:rPr lang="de-DE" sz="1200" kern="1200">
                <a:solidFill>
                  <a:schemeClr val="tx1"/>
                </a:solidFill>
                <a:effectLst/>
                <a:latin typeface="Arial" charset="0"/>
                <a:ea typeface="ＭＳ Ｐゴシック" pitchFamily="-112" charset="-128"/>
                <a:cs typeface="+mn-cs"/>
              </a:rPr>
              <a:t>Vision.</a:t>
            </a:r>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Computer Vision ist ein Fachbereich der Computer Science mit dem Fokus auf die Entwicklung von künstlicher Intelligenz, die ein visuelles Verständnis ihrer Umgebung besitzen.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Folglich wird in der Computer Vision der Weg von visuellen Eindrücken oder Bildern aus der Realität in den Rechner beschrieben . </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Eine Szenenrekonstruktion ist in 3 Bereiche eingeteilt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Bildaufnahme: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eben beschrieben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Durch diese Berechnung sind extrinsische und intrinssiche Kameraparameter bereits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Als zweites folgt die Bildverarbeitung</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jeweiligen korrespondierenden Punkte sind durch die Abbildungsberechnung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Bildanalyse: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Hier beginnt der eigentliche Algorithmus</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Zunächst muss die Abbidlungsvorschrift die Fundamentalmatrix bestimmt werden</a:t>
            </a:r>
          </a:p>
          <a:p>
            <a:pPr lvl="1"/>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Dies geschieht über den sogenannten Acht-Punkte-Algorithmus</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Es müssen insgesammt 8 oder mehr korrespondierende Punktepaare bekannt sein</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 Fundamentalmatrix wird dann über ein Gleichungssystem aus diesen 8 oder mehr Punkten berechnet</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Diese Gleichungen werden in eine Koeffizientenmatrix eingetragen</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Handelt es sich um ein nicht überbestimmtes System so wird der jenige Vektor gesucht, welcher mit der die Koeffizientenmatrix verrechnet 0 ergibt</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Bei überbestimmten Fällen wird derjenige Vektor gesucht, welcher mit der Koeffizientenmatrix verrechnet minimal ist.</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Diese 9-Vektoren ergeben die Einträge der Fundamentalmatrix </a:t>
            </a:r>
          </a:p>
          <a:p>
            <a:pPr lvl="2"/>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das Verfahren zur Bestimmung der extrinsischen Kameraparameter wird die essentielle Matrix benötigt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 Folie einblenden)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an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extrinsischen Kameraparameter werden bezüglich einer Kamera zur anderen bestimmt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(Vllt hier kurz das Geogebramodell aufzeigen)(30 sec nicht mehr!!)</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ersten beiden Lösungen wird C‘ um 180° gedreht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(Arbeitsprozess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extrinsischen Kameraparameter bekannt, so fehlt nun noch ein Verfahren, mit welchem die 3D-Szenenpunkte aus den Bildpunkten rekonstruiert werden können.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(Letztes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Verfahren nennen sich Triangulation. Im synthetischen Beispiel wurde eine einfache gemetrische Trinangulation durchgeführt.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es wurden die Punkte alle in das gleiche Koordinatensystem überführt und danach wurden Geraden durch die Projektionszentren und und die Bildpunkte gelegt. Die Schnittpunkte der Geraden der korrespondierenden Punkte ergaben den Objektpunk.</a:t>
            </a: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Der entwickelte Szenenrekonstruktionsalgorithmus wurde dann auf ein reales Beispiel angewandt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wurde eine Szene aufgebaut und zwei Kameras wurden vor die Szene platziert.</a:t>
            </a:r>
          </a:p>
          <a:p>
            <a:pPr lvl="0"/>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Als erstes kommt die Bildaufnahme:</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beiden Kameras wurden in einem externen Programm einzeln kalibriert um so die intrinsnschen Kameraparameter zu erhalten.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Danach wurden Bilder der Szene aufgenommen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Bildverarbeitung:</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die Detektion von markanten Punkten in beiden Bildern wurde ein bereits vorhandener Algorithmus verwendet. Das Ergebnis sind die in der Stereoaufnahme gelb bezifferten Stellen.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sind korrespondierende Punkte gefunden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Einschub Bildfehler:</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Anders als beim synthetischen Beispiel muss beim arbeiten mit realen Stereobildpaaren mit einer Fehleranfälligkeit der Bilddaten gerechnet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muss von Bildfehlern wie Bildrauschen ausgegangen werden und damiteinhergehend auch mit Fehlern bei der eingägnlichen Korrespondenzanalyse (auf Fehler hinweisen im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Liegt beispielsweise bei der Bestimmung von korrespondierenden Punkten eine detektierte Ecke zwischen zwei Pixel, so kann optisches Rauschen, dazu führen dass diese Ecke in gleichen Bildern an verschiedenen Pixel erkannt wird.</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im Bild darunter zu sehen ist, bedeutet das, dass die detektierten korrespondierenden Punkte nicht auf den jeweiligen epipolarlinien des anderen Bildes liegen.</a:t>
            </a:r>
          </a:p>
          <a:p>
            <a:pPr lvl="1"/>
            <a:endParaRPr lang="de-DE" sz="1200" kern="1200" dirty="0">
              <a:solidFill>
                <a:schemeClr val="tx1"/>
              </a:solidFill>
              <a:effectLst/>
              <a:latin typeface="Arial" charset="0"/>
              <a:ea typeface="ＭＳ Ｐゴシック" pitchFamily="-112" charset="-128"/>
              <a:cs typeface="+mn-cs"/>
            </a:endParaRPr>
          </a:p>
          <a:p>
            <a:pPr marL="171450" indent="-171450">
              <a:buFont typeface="Wingdings" panose="05000000000000000000" pitchFamily="2" charset="2"/>
              <a:buChar char="à"/>
            </a:pPr>
            <a:r>
              <a:rPr lang="de-DE" sz="1200" kern="1200" dirty="0">
                <a:solidFill>
                  <a:schemeClr val="tx1"/>
                </a:solidFill>
                <a:effectLst/>
                <a:latin typeface="Arial" charset="0"/>
                <a:ea typeface="ＭＳ Ｐゴシック" pitchFamily="-112" charset="-128"/>
                <a:cs typeface="+mn-cs"/>
              </a:rPr>
              <a:t>Das führt dazu, dass die epipolaren Bedinungen nicht mehr erfüllt werden (FORMEL ERSCHEINEN LASSEN)</a:t>
            </a:r>
          </a:p>
          <a:p>
            <a:pPr marL="171450" indent="-171450">
              <a:buFont typeface="Wingdings" panose="05000000000000000000" pitchFamily="2" charset="2"/>
              <a:buChar char="à"/>
            </a:pPr>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ungenauigkeiten können auswirkungen auf die zwischenresultate des Algorithmus haben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Diese müssen aufgespürt und so minimal wie möglich gehalten werden.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Zurück zum Algorithmus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Bildanalyse startet der Szenenenrekonstruktionsalgorithmus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Unterschied zum synthetischen Beispiel ist, dass die eingehenden Bilddaten aus der Korrespondenzanalyse normiert werden.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eingehenden Bilddaten werden so normiert, dass sich ihr durschnittlicher Abstand zum Ursprung bei sqrt(2) befindet. (Am Bild zeigen)</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Normierung der Bilddaten führt dazu, dass sich die Bilddaten in einem kleineren Zahlenbereich befinden als zuvor, was dazu führt, dass die Fundamentalmatrix weniger stark auf Fehler in den korrespondierenden Punkten reagiert und somit der Algorithmus im allgemeinen stabiler läuft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aus den normierten Koordinaten bestimmt worden, wird sie wieder denormalisiert)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Bild wieder ausblenden !!!</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Bevor die extrinsischen Kameraparameter bestimmt werden können muss überprüft werden, ob die Fundamentalmatrix auch Singulär ist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F ist nur dann eine gültige F wenn sie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aber spätestens für das hier benutzte Verfahren der Triangulierung eindeutige Epipole gefordert werden, wird F so manipuliert, dass sie wieder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Aus der Fundamentalmatrix wird dann wieder die essentielle Matrix abgeleitet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Singulär ist auch die essentielle Matrix singulär sofern sie aus F berechnet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Somit können wie im synthetischen Beispiel die extrinssichen Kameraparameter bestimmt werden.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Zuletzt folgt eine Triangulierung der Szenenpunkte auf welches ich gleich noch zu sprechen komme.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Als letztes folgt noch die Triangulierung.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dieses Verfahren muss F bekannt sein und die Epipole eine eindeutige Lösung erbringen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(Umriss des Verfahrens in die Zusatzfolien)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Im Algorithmus wurde ein lineares Triangulierungsverfahren nach Hartley and Zisserman verwendet.</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Im fogenden wurde der Algororithmus noch auf Bilder unterschiedlicher Auflösung angewandt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Was bedeuteten unterschiedliche Auflösungen?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Sensor hat eine maximale Auflösung.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maximale Anzahl der Sensorelemente auf einem Sensor beschreibt die maximale Auflösung.</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Anzahl und Größe der Einzelnen Sensorelemente variiert mit den Größen der Sensorchips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Wird eine Auflösung kleiner der maximalen Auflösung eingestellt, desto geringer wird die Anzahl der Pixel.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Prozess, welcher hier stattndet, gehört zu den Nachbarschaftsoperationen.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Veranderung der Auosung kann auch eine Anderung der Seitenverhaltnisse mit einschließen. Andert sich das Seitenverhaltnis so wird der Bereich der lichtempndlichen Flache auf dem Sensor beschrankt</a:t>
            </a:r>
          </a:p>
          <a:p>
            <a:pPr lvl="0"/>
            <a:r>
              <a:rPr lang="de-DE" sz="1200" kern="1200" dirty="0">
                <a:solidFill>
                  <a:schemeClr val="tx1"/>
                </a:solidFill>
                <a:effectLst/>
                <a:latin typeface="Arial" charset="0"/>
                <a:ea typeface="ＭＳ Ｐゴシック" pitchFamily="-112" charset="-128"/>
                <a:cs typeface="+mn-cs"/>
              </a:rPr>
              <a:t>Wird nun die Auflösung einer Kamera verändert, welche Auswirkungen hat das auf den Szenenrekonstruktionsalgorithmus???</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Zunächst kann festgehalten werden, dass eine Veränderung der Auflösung eine Auswirkung auf die Skalierung der Sensorkoordinaten hat, da sich das Sensorkoordintansystem an der Beschaffenheit der Sensorelemente orientiert.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Alle anderen Koordinatensysteme bleiben gleich</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Mit der Auflösung ändert sich die Anzahl und die Größe der Pixel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Ort auf dem Sensor an welchem der bildpunkt abgebildet wird bleibt jedoch der selbe (Hier zweites Bild einblenden.)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Skalierung des Sensorkoordinatensystems bedeutet, dass sich die Brennweite in Pixeleinheiten gegeben ändert, jedoch ändert sich nicht die effektive Brennweite in Millimeter.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propotionale änderung der Kamerauflösung hat zur Folge, dass es so wirkt als wäre die Brennweite verdoppelt worden.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Würde bedeuten, dass sich die Kamera von der Bildebene entfernt hat</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hat sie aber effektiv nicht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dennoch verändert sich durch die skalierung der Pixel effektiv die Bildgröße</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Wikrung auf das Ergebnis</a:t>
            </a:r>
          </a:p>
          <a:p>
            <a:pPr marL="17145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Um die Aufgestellte Therorie zu überprüfen, wurden die Kameramatrizen modifiziert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K fliegt immer raus und R äbndert sich effektiv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Im folgenden werden noch einige Ausblicke vorgestellt.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beinhalten kurz die Algorithmen, welche neben dem Hauptalgorithmus noch entstanden sind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Anhand dieser Tiefe kann eine Tiefenkarte erstellt werden</a:t>
            </a:r>
          </a:p>
          <a:p>
            <a:r>
              <a:rPr lang="de-DE" sz="1200" kern="1200" dirty="0">
                <a:solidFill>
                  <a:schemeClr val="tx1"/>
                </a:solidFill>
                <a:effectLst/>
                <a:latin typeface="Arial" charset="0"/>
                <a:ea typeface="ＭＳ Ｐゴシック" pitchFamily="-112" charset="-128"/>
                <a:cs typeface="+mn-cs"/>
              </a:rPr>
              <a:t> </a:t>
            </a:r>
          </a:p>
          <a:p>
            <a:pPr lvl="0"/>
            <a:r>
              <a:rPr lang="de-DE" sz="1200" kern="1200" dirty="0">
                <a:solidFill>
                  <a:schemeClr val="tx1"/>
                </a:solidFill>
                <a:effectLst/>
                <a:latin typeface="Arial" charset="0"/>
                <a:ea typeface="ＭＳ Ｐゴシック" pitchFamily="-112" charset="-128"/>
                <a:cs typeface="+mn-cs"/>
              </a:rPr>
              <a:t> Die meisten Rektifizierungsalgorithmen setzten zwei bilder gleicher Auflösung vorraus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dem entgegenzuwirken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Der Mensch ist mit der Fähigkeit ausgestattet, gesehene Bilder zu verarbeiten und kann die ihn umgebene Welt verstehen.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Maschinen, die eine ähnliche Fähigkeit besitzen, wären somit ebenfalls in der Lage Entscheidungen auf Grund von visuellen Eindrücken zu fällen.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entwickeln solcher Maschinen ist Forschungsmittelpunkte von aktuellen Anwendungsbereichen wie dem Autonomen Fahren, Motion- Capturing, Bewegungserkennungen oder Service Robotern.</a:t>
            </a:r>
            <a:endParaRPr lang="de-DE" dirty="0"/>
          </a:p>
          <a:p>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r>
              <a:rPr lang="de-DE" sz="1200" kern="1200" dirty="0">
                <a:solidFill>
                  <a:schemeClr val="tx1"/>
                </a:solidFill>
                <a:effectLst/>
                <a:latin typeface="Arial" charset="0"/>
                <a:ea typeface="ＭＳ Ｐゴシック" pitchFamily="-112" charset="-128"/>
                <a:cs typeface="+mn-cs"/>
              </a:rPr>
              <a:t>Dies gilt weiter zu verfolgen</a:t>
            </a: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 Des Weiteren gilt es noch eine eigene einzelkamerakalibrierung zu implementieren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Solche Anwendugen basieren auf der sogenannten Szenenrekonstruktion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Szenenrekonstruktion wird die 3D Tiefeninformation aus durch Kameras aufgenommenen 2D-Bilddaten rekonstruktiert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die Bildtiefe aus einem Bild nicht erkennabr ist, wurde in dieser Arbeit mit stereoskopischen Aufnahmen gearbeitet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Anwendung findet dies beispielsweise bei Drohenen welche oft zwei verschiedene Kameras haben.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eine hochauflösende RGB Kamera und infrarotkamera für Tiefenmessungen mit meist deutlich niedrigeren Auflösung</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Könnten die Szene instantan mit beiden Kamerabildern rekonstruiert werden, wird die nachbearbeitung und das von hand mappen erleichtert</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Hauptthemen mit denen sich in der Masterthesis beschäftigt wurden enthalten vier wichtige Grundbausteine, welche im folgenden erläutert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beinhalten das verwendete Kamermodell</a:t>
            </a:r>
          </a:p>
          <a:p>
            <a:pPr lvl="0"/>
            <a:r>
              <a:rPr lang="de-DE" sz="1200" kern="1200" dirty="0">
                <a:solidFill>
                  <a:schemeClr val="tx1"/>
                </a:solidFill>
                <a:effectLst/>
                <a:latin typeface="Arial" charset="0"/>
                <a:ea typeface="ＭＳ Ｐゴシック" pitchFamily="-112" charset="-128"/>
                <a:cs typeface="+mn-cs"/>
              </a:rPr>
              <a:t>Grundlegendes Verständnis der Fundamental Matrix und der essentiellen Matrix, welche wichtige Instrumente in der Szenenrekonstruktion von Stereobilpaaren darstellen</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Synthetische Rekonstruktion:</a:t>
            </a:r>
          </a:p>
          <a:p>
            <a:pPr lvl="0"/>
            <a:r>
              <a:rPr lang="de-DE" sz="1200" kern="1200" dirty="0">
                <a:solidFill>
                  <a:schemeClr val="tx1"/>
                </a:solidFill>
                <a:effectLst/>
                <a:latin typeface="Arial" charset="0"/>
                <a:ea typeface="ＭＳ Ｐゴシック" pitchFamily="-112" charset="-128"/>
                <a:cs typeface="+mn-cs"/>
              </a:rPr>
              <a:t>Zuerst wurde der Grundriss des Algorithmus an einer synthetisch erstellten Szene implementiert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Reale Rekonstruktion:</a:t>
            </a:r>
          </a:p>
          <a:p>
            <a:pPr lvl="0"/>
            <a:r>
              <a:rPr lang="de-DE" sz="1200" kern="1200" dirty="0">
                <a:solidFill>
                  <a:schemeClr val="tx1"/>
                </a:solidFill>
                <a:effectLst/>
                <a:latin typeface="Arial" charset="0"/>
                <a:ea typeface="ＭＳ Ｐゴシック" pitchFamily="-112" charset="-128"/>
                <a:cs typeface="+mn-cs"/>
              </a:rPr>
              <a:t>Danach wurde der Algorithmus für die Anwendug auf ein reales Stereobildpaar entsprechend erweitert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Auswirkung unterschiedlicher Auflösungen:</a:t>
            </a:r>
          </a:p>
          <a:p>
            <a:pPr lvl="0"/>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pPr lvl="0"/>
            <a:r>
              <a:rPr lang="de-DE" sz="1200" kern="1200" dirty="0">
                <a:solidFill>
                  <a:schemeClr val="tx1"/>
                </a:solidFill>
                <a:effectLst/>
                <a:latin typeface="Arial" charset="0"/>
                <a:ea typeface="ＭＳ Ｐゴシック" pitchFamily="-112" charset="-128"/>
                <a:cs typeface="+mn-cs"/>
              </a:rPr>
              <a:t>Zuerst wird geklärt wie ein 3D-Punkt im raum auf einen 2D-Punkt auf dem Sensor abgebildet wird</a:t>
            </a:r>
          </a:p>
          <a:p>
            <a:pPr lvl="0"/>
            <a:r>
              <a:rPr lang="de-DE" sz="1200" kern="1200" dirty="0">
                <a:solidFill>
                  <a:schemeClr val="tx1"/>
                </a:solidFill>
                <a:effectLst/>
                <a:latin typeface="Arial" charset="0"/>
                <a:ea typeface="ＭＳ Ｐゴシック" pitchFamily="-112" charset="-128"/>
                <a:cs typeface="+mn-cs"/>
              </a:rPr>
              <a:t>Wir betrachten den Weg eines Punktes in eine Kamera (C) genauer </a:t>
            </a:r>
          </a:p>
          <a:p>
            <a:r>
              <a:rPr lang="de-DE" sz="1200" kern="1200" dirty="0">
                <a:solidFill>
                  <a:schemeClr val="tx1"/>
                </a:solidFill>
                <a:effectLst/>
                <a:latin typeface="Arial" charset="0"/>
                <a:ea typeface="ＭＳ Ｐゴシック" pitchFamily="-112" charset="-128"/>
                <a:cs typeface="+mn-cs"/>
              </a:rPr>
              <a:t>(Nächstes Bild)</a:t>
            </a:r>
          </a:p>
          <a:p>
            <a:r>
              <a:rPr lang="de-DE" sz="1200" kern="1200" dirty="0">
                <a:solidFill>
                  <a:schemeClr val="tx1"/>
                </a:solidFill>
                <a:effectLst/>
                <a:latin typeface="Arial" charset="0"/>
                <a:ea typeface="ＭＳ Ｐゴシック" pitchFamily="-112" charset="-128"/>
                <a:cs typeface="+mn-cs"/>
              </a:rPr>
              <a:t> </a:t>
            </a:r>
          </a:p>
          <a:p>
            <a:pPr lvl="0"/>
            <a:r>
              <a:rPr lang="de-DE" sz="1200" kern="1200" dirty="0">
                <a:solidFill>
                  <a:schemeClr val="tx1"/>
                </a:solidFill>
                <a:effectLst/>
                <a:latin typeface="Arial" charset="0"/>
                <a:ea typeface="ＭＳ Ｐゴシック" pitchFamily="-112" charset="-128"/>
                <a:cs typeface="+mn-cs"/>
              </a:rPr>
              <a:t>Ein 3D Punkt durchläuft insgesammt 3 verschiedene Koordinatensysteme bevor er auf dem Sensor projiziert ist.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Punkt ist zunächst in Weltkoordianten gegeben (O)</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C beschreibt das Kamerazentrum und ist gleichzeitig der Urspurng des Kamerakoordiantensystems C in welches der Punkt zunächst transformiert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Zeta beschreibt die Brennweite , welche in eine Abbildungsmatrix eingebaut wird und den 3D-Kamerakoordinatenpunkt auf die 2D-Bildebene projizert.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Schnittpunkt der Hauptachse (Achse Zeta) mit der Bildebene wird Hauptpunkt genannt. Der Hauptpunkt ist Urspung des 2D- Bildebenenkoordintansystems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Mit einer letzten Transformation wird der 2D-Bildebenenpunkt in einen 2D Sensorkoordinatenpunkt tranformiert. Dessen Ursprung sich meist in eienr Ecke der Bildebene befindet.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Projektionsmatrix P setzt sich zusammen aus den extrinsischen Kameraparametern welche durch eine Rotationsmatrix R und eine Translation C besteht.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Des Weiteren beinhaltet P noch die intrinsischen Kameraparameter, welche in der Matrix K zusammengefasst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beinhaltet die Brennweite zeta und wird in der Matrix K_0 fesgehalten. </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des bildes erklären, danach nächstes Bild)</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Matrix T beinhaltet eine Transformation der Matrixeinheiten in die Pixeleinheiten des Sensorkoordiantensystemsmit k_x und k_y und die Verschiebung des Ursprungs in eine der Ecken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Zusammen ergeben sie die Kameramatrix K</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ÜBERLEITUNG: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ist also geklärt wie ein Punkt im Raum auf einen Sensor projiziert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In unserem Beispiel wird ein Punkt in zwei Kameras projiziert.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Aufgabe der Szenenrekonstruktion besteht dann darin, aus den zwei bildpunkten den gemeinsamen 3D-Objektpunkt rück zu projizieren. Hierzu bedienen wir uns der sogenannten Epipolargeometrie</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Vekoren M,C und C‘ bilden die sogenannte Epipolarebene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Ebene fässt die geometrischen Bedingungen einer Abbildung eines Objektpunktes in zwei Kameras zusammen.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NÄCHSTES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Ein Bildpunkt mi auf der Bildebene I und C bilden eine Gerade.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Jeder dieser Punkte wird nun wiederum auf I‘ projiziert.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Fundamentalmatrix F ist eine singuläre 3x3-Matrix.</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Man kann grob mathematisch behaupten dass die Projektionsmatrizen P und P‘ beider Kameras in F vereint sind.</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Vektoren welche F und F^T Null werden lassen bilden die Epipole.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Gleichungen unten rechts sagen aus das wenn F bekannt ist die jeweiligen Eipolarlinien zu Bildpunkten bestimmt werden können.</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Aufgabe war es nun einen Szenenrekonstruktionsalgorithmus zu zu implementieren, welcher aus zwei gegebenen Bildpunkten eine Rückprojektion zum 3D-Objektpunkt macht.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Gleichzeitig soll der Algorithmus die extrinsischen Kameraparameter ausgeben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intrinsischen Kameraparameter werden als bekannt vorrausgesetzt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Algorithmus wurde zuerst anhand eines synthetischen Beispiels implementiert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Quader wurde mathematisch auf die Bildebenen zweier beliebig platzierter Kameras projiziert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30.06.2018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30.06.2018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30.06.2018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30.06.2018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30.06.2018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30.06.2018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9" Type="http://schemas.openxmlformats.org/officeDocument/2006/relationships/image" Target="../media/image75.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0.emf"/><Relationship Id="rId11" Type="http://schemas.openxmlformats.org/officeDocument/2006/relationships/image" Target="../media/image85.emf"/><Relationship Id="rId5" Type="http://schemas.openxmlformats.org/officeDocument/2006/relationships/image" Target="../media/image79.emf"/><Relationship Id="rId10" Type="http://schemas.openxmlformats.org/officeDocument/2006/relationships/image" Target="../media/image84.emf"/><Relationship Id="rId4" Type="http://schemas.openxmlformats.org/officeDocument/2006/relationships/image" Target="../media/image78.emf"/><Relationship Id="rId9" Type="http://schemas.openxmlformats.org/officeDocument/2006/relationships/image" Target="../media/image83.emf"/></Relationships>
</file>

<file path=ppt/slides/_rels/slide33.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 Id="rId9" Type="http://schemas.openxmlformats.org/officeDocument/2006/relationships/image" Target="../media/image92.emf"/></Relationships>
</file>

<file path=ppt/slides/_rels/slide34.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3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3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3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3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4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43.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emf"/><Relationship Id="rId5" Type="http://schemas.openxmlformats.org/officeDocument/2006/relationships/image" Target="../media/image14.PNG"/><Relationship Id="rId10" Type="http://schemas.openxmlformats.org/officeDocument/2006/relationships/image" Target="../media/image19.emf"/><Relationship Id="rId4" Type="http://schemas.openxmlformats.org/officeDocument/2006/relationships/image" Target="../media/image13.PNG"/><Relationship Id="rId9"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7" name="Picture 16">
            <a:extLst>
              <a:ext uri="{FF2B5EF4-FFF2-40B4-BE49-F238E27FC236}">
                <a16:creationId xmlns:a16="http://schemas.microsoft.com/office/drawing/2014/main" id="{0564302A-B83A-4E84-8E82-56C274D4A8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970" y="1273546"/>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91403"/>
            <a:ext cx="7427156" cy="1872208"/>
          </a:xfrm>
          <a:prstGeom prst="rect">
            <a:avLst/>
          </a:prstGeom>
        </p:spPr>
      </p:pic>
      <p:grpSp>
        <p:nvGrpSpPr>
          <p:cNvPr id="5" name="Group 4">
            <a:extLst>
              <a:ext uri="{FF2B5EF4-FFF2-40B4-BE49-F238E27FC236}">
                <a16:creationId xmlns:a16="http://schemas.microsoft.com/office/drawing/2014/main" id="{172D3CE7-3BB4-4586-980D-CCF0FE6D8CD0}"/>
              </a:ext>
            </a:extLst>
          </p:cNvPr>
          <p:cNvGrpSpPr/>
          <p:nvPr/>
        </p:nvGrpSpPr>
        <p:grpSpPr>
          <a:xfrm>
            <a:off x="9280372" y="2662871"/>
            <a:ext cx="3064746" cy="2253482"/>
            <a:chOff x="3004470" y="2245961"/>
            <a:chExt cx="3064746" cy="2253482"/>
          </a:xfrm>
        </p:grpSpPr>
        <p:pic>
          <p:nvPicPr>
            <p:cNvPr id="3" name="Picture 2">
              <a:extLst>
                <a:ext uri="{FF2B5EF4-FFF2-40B4-BE49-F238E27FC236}">
                  <a16:creationId xmlns:a16="http://schemas.microsoft.com/office/drawing/2014/main" id="{A9857C10-CBD3-460F-8A03-00FE3A66ED73}"/>
                </a:ext>
              </a:extLst>
            </p:cNvPr>
            <p:cNvPicPr>
              <a:picLocks noChangeAspect="1"/>
            </p:cNvPicPr>
            <p:nvPr/>
          </p:nvPicPr>
          <p:blipFill>
            <a:blip r:embed="rId5"/>
            <a:stretch>
              <a:fillRect/>
            </a:stretch>
          </p:blipFill>
          <p:spPr>
            <a:xfrm>
              <a:off x="3004470" y="2245961"/>
              <a:ext cx="3064746" cy="116463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B7B49987-6E4E-428E-9911-44E7BA4E2ADD}"/>
                </a:ext>
              </a:extLst>
            </p:cNvPr>
            <p:cNvPicPr>
              <a:picLocks noChangeAspect="1"/>
            </p:cNvPicPr>
            <p:nvPr/>
          </p:nvPicPr>
          <p:blipFill>
            <a:blip r:embed="rId6"/>
            <a:stretch>
              <a:fillRect/>
            </a:stretch>
          </p:blipFill>
          <p:spPr>
            <a:xfrm>
              <a:off x="3004470" y="3356990"/>
              <a:ext cx="3064746" cy="114245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grpSp>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90B4D358-4924-4D60-B18B-11024E2ABA9D}"/>
              </a:ext>
            </a:extLst>
          </p:cNvPr>
          <p:cNvPicPr>
            <a:picLocks noChangeAspect="1"/>
          </p:cNvPicPr>
          <p:nvPr/>
        </p:nvPicPr>
        <p:blipFill>
          <a:blip r:embed="rId3"/>
          <a:stretch>
            <a:fillRect/>
          </a:stretch>
        </p:blipFill>
        <p:spPr>
          <a:xfrm>
            <a:off x="0" y="2197999"/>
            <a:ext cx="9144000" cy="1292913"/>
          </a:xfrm>
          <a:prstGeom prst="rect">
            <a:avLst/>
          </a:prstGeom>
        </p:spPr>
      </p:pic>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968" y="4157504"/>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210180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536200"/>
            <a:ext cx="4440150" cy="3785600"/>
          </a:xfrm>
          <a:prstGeom prst="rect">
            <a:avLst/>
          </a:prstGeom>
        </p:spPr>
      </p:pic>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20</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 y="1833930"/>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575" y="1833932"/>
            <a:ext cx="4472197" cy="2788953"/>
          </a:xfrm>
          <a:prstGeom prst="rect">
            <a:avLst/>
          </a:prstGeom>
        </p:spPr>
      </p:pic>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081088"/>
            <a:ext cx="9144001" cy="3021182"/>
          </a:xfrm>
          <a:prstGeom prst="rect">
            <a:avLst/>
          </a:prstGeom>
        </p:spPr>
      </p:pic>
      <p:pic>
        <p:nvPicPr>
          <p:cNvPr id="6" name="Picture 5">
            <a:extLst>
              <a:ext uri="{FF2B5EF4-FFF2-40B4-BE49-F238E27FC236}">
                <a16:creationId xmlns:a16="http://schemas.microsoft.com/office/drawing/2014/main" id="{C4F8987D-B32A-4A73-AABF-A65188FC2744}"/>
              </a:ext>
            </a:extLst>
          </p:cNvPr>
          <p:cNvPicPr>
            <a:picLocks noChangeAspect="1"/>
          </p:cNvPicPr>
          <p:nvPr/>
        </p:nvPicPr>
        <p:blipFill>
          <a:blip r:embed="rId4"/>
          <a:stretch>
            <a:fillRect/>
          </a:stretch>
        </p:blipFill>
        <p:spPr>
          <a:xfrm>
            <a:off x="-2" y="4005064"/>
            <a:ext cx="9144001" cy="2998001"/>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Rekonstruktion bei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pic>
        <p:nvPicPr>
          <p:cNvPr id="11" name="Picture 10">
            <a:extLst>
              <a:ext uri="{FF2B5EF4-FFF2-40B4-BE49-F238E27FC236}">
                <a16:creationId xmlns:a16="http://schemas.microsoft.com/office/drawing/2014/main" id="{65BCEE70-5310-4441-9AB1-7E9A1B94D586}"/>
              </a:ext>
            </a:extLst>
          </p:cNvPr>
          <p:cNvPicPr>
            <a:picLocks noChangeAspect="1"/>
          </p:cNvPicPr>
          <p:nvPr/>
        </p:nvPicPr>
        <p:blipFill>
          <a:blip r:embed="rId4"/>
          <a:stretch>
            <a:fillRect/>
          </a:stretch>
        </p:blipFill>
        <p:spPr>
          <a:xfrm>
            <a:off x="1285835" y="1340768"/>
            <a:ext cx="6814384" cy="4488532"/>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grpSp>
        <p:nvGrpSpPr>
          <p:cNvPr id="9" name="Group 8">
            <a:extLst>
              <a:ext uri="{FF2B5EF4-FFF2-40B4-BE49-F238E27FC236}">
                <a16:creationId xmlns:a16="http://schemas.microsoft.com/office/drawing/2014/main" id="{04C417DC-93F1-4564-86AC-57EE50C37BE5}"/>
              </a:ext>
            </a:extLst>
          </p:cNvPr>
          <p:cNvGrpSpPr/>
          <p:nvPr/>
        </p:nvGrpSpPr>
        <p:grpSpPr>
          <a:xfrm>
            <a:off x="179512" y="1936442"/>
            <a:ext cx="8681524" cy="3348164"/>
            <a:chOff x="179512" y="1936442"/>
            <a:chExt cx="8681524" cy="3348164"/>
          </a:xfrm>
        </p:grpSpPr>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pic>
          <p:nvPicPr>
            <p:cNvPr id="2" name="Picture 1">
              <a:extLst>
                <a:ext uri="{FF2B5EF4-FFF2-40B4-BE49-F238E27FC236}">
                  <a16:creationId xmlns:a16="http://schemas.microsoft.com/office/drawing/2014/main" id="{A292117A-C22D-452D-97E2-F31E72AE5619}"/>
                </a:ext>
              </a:extLst>
            </p:cNvPr>
            <p:cNvPicPr>
              <a:picLocks noChangeAspect="1"/>
            </p:cNvPicPr>
            <p:nvPr/>
          </p:nvPicPr>
          <p:blipFill>
            <a:blip r:embed="rId9"/>
            <a:stretch>
              <a:fillRect/>
            </a:stretch>
          </p:blipFill>
          <p:spPr>
            <a:xfrm>
              <a:off x="2699792" y="2614151"/>
              <a:ext cx="2377050" cy="1254400"/>
            </a:xfrm>
            <a:prstGeom prst="rect">
              <a:avLst/>
            </a:prstGeom>
          </p:spPr>
        </p:pic>
        <p:pic>
          <p:nvPicPr>
            <p:cNvPr id="5" name="Picture 4">
              <a:extLst>
                <a:ext uri="{FF2B5EF4-FFF2-40B4-BE49-F238E27FC236}">
                  <a16:creationId xmlns:a16="http://schemas.microsoft.com/office/drawing/2014/main" id="{634D1B5E-92A6-4F34-A6A0-31842CB6995C}"/>
                </a:ext>
              </a:extLst>
            </p:cNvPr>
            <p:cNvPicPr>
              <a:picLocks noChangeAspect="1"/>
            </p:cNvPicPr>
            <p:nvPr/>
          </p:nvPicPr>
          <p:blipFill>
            <a:blip r:embed="rId10"/>
            <a:stretch>
              <a:fillRect/>
            </a:stretch>
          </p:blipFill>
          <p:spPr>
            <a:xfrm>
              <a:off x="5062530" y="2584206"/>
              <a:ext cx="1614600" cy="1444800"/>
            </a:xfrm>
            <a:prstGeom prst="rect">
              <a:avLst/>
            </a:prstGeom>
          </p:spPr>
        </p:pic>
        <p:pic>
          <p:nvPicPr>
            <p:cNvPr id="3" name="Picture 2">
              <a:extLst>
                <a:ext uri="{FF2B5EF4-FFF2-40B4-BE49-F238E27FC236}">
                  <a16:creationId xmlns:a16="http://schemas.microsoft.com/office/drawing/2014/main" id="{801A6842-9E67-47BD-A600-4A80DFFB6D72}"/>
                </a:ext>
              </a:extLst>
            </p:cNvPr>
            <p:cNvPicPr>
              <a:picLocks noChangeAspect="1"/>
            </p:cNvPicPr>
            <p:nvPr/>
          </p:nvPicPr>
          <p:blipFill>
            <a:blip r:embed="rId11"/>
            <a:stretch>
              <a:fillRect/>
            </a:stretch>
          </p:blipFill>
          <p:spPr>
            <a:xfrm>
              <a:off x="3118424" y="3855902"/>
              <a:ext cx="2780700" cy="1388800"/>
            </a:xfrm>
            <a:prstGeom prst="rect">
              <a:avLst/>
            </a:prstGeom>
          </p:spPr>
        </p:pic>
      </p:grpSp>
      <p:pic>
        <p:nvPicPr>
          <p:cNvPr id="7" name="Picture 6">
            <a:extLst>
              <a:ext uri="{FF2B5EF4-FFF2-40B4-BE49-F238E27FC236}">
                <a16:creationId xmlns:a16="http://schemas.microsoft.com/office/drawing/2014/main" id="{A499F9C3-39FB-45B4-9CFF-2948E41914A4}"/>
              </a:ext>
            </a:extLst>
          </p:cNvPr>
          <p:cNvPicPr>
            <a:picLocks noChangeAspect="1"/>
          </p:cNvPicPr>
          <p:nvPr/>
        </p:nvPicPr>
        <p:blipFill>
          <a:blip r:embed="rId12"/>
          <a:stretch>
            <a:fillRect/>
          </a:stretch>
        </p:blipFill>
        <p:spPr>
          <a:xfrm>
            <a:off x="5065541" y="3084599"/>
            <a:ext cx="134550" cy="257600"/>
          </a:xfrm>
          <a:prstGeom prst="rect">
            <a:avLst/>
          </a:prstGeom>
        </p:spPr>
      </p:pic>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3005078"/>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1514548"/>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4221088"/>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4221088"/>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3109</Words>
  <Application>Microsoft Office PowerPoint</Application>
  <PresentationFormat>On-screen Show (4:3)</PresentationFormat>
  <Paragraphs>634</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590</cp:revision>
  <dcterms:created xsi:type="dcterms:W3CDTF">2010-09-08T11:07:37Z</dcterms:created>
  <dcterms:modified xsi:type="dcterms:W3CDTF">2018-06-30T08:59:17Z</dcterms:modified>
</cp:coreProperties>
</file>